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8" r:id="rId2"/>
    <p:sldId id="268" r:id="rId3"/>
    <p:sldId id="270" r:id="rId4"/>
    <p:sldId id="272" r:id="rId5"/>
    <p:sldId id="276" r:id="rId6"/>
    <p:sldId id="259" r:id="rId7"/>
    <p:sldId id="261" r:id="rId8"/>
    <p:sldId id="260" r:id="rId9"/>
    <p:sldId id="275" r:id="rId10"/>
    <p:sldId id="262" r:id="rId11"/>
    <p:sldId id="263" r:id="rId12"/>
    <p:sldId id="264" r:id="rId13"/>
    <p:sldId id="267" r:id="rId14"/>
    <p:sldId id="273" r:id="rId15"/>
    <p:sldId id="274" r:id="rId16"/>
    <p:sldId id="278" r:id="rId17"/>
    <p:sldId id="277" r:id="rId18"/>
    <p:sldId id="280" r:id="rId19"/>
    <p:sldId id="279" r:id="rId2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3FF"/>
    <a:srgbClr val="6B4362"/>
    <a:srgbClr val="023B38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D3ABB3-A3C8-924D-BEC3-A73855312372}" v="39" dt="2022-10-24T06:55:25.710"/>
    <p1510:client id="{A0B5FDC9-03BC-49A8-9111-D310E5286687}" v="358" dt="2022-10-24T20:03:46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9"/>
  </p:normalViewPr>
  <p:slideViewPr>
    <p:cSldViewPr snapToGrid="0">
      <p:cViewPr varScale="1">
        <p:scale>
          <a:sx n="104" d="100"/>
          <a:sy n="104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76D4F-F6E3-0544-9150-289636B4CF3D}" type="datetimeFigureOut">
              <a:rPr kumimoji="1" lang="ja-JP" altLang="en-US" smtClean="0"/>
              <a:t>2022/12/2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F3300-249F-2A42-A058-A4248AB06F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072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F3300-249F-2A42-A058-A4248AB06F8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7707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AF3300-249F-2A42-A058-A4248AB06F8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211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6931F7-ECEE-A7B2-ED92-D619B239B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AE1523A-3B7F-99A6-C36D-C30BF167BF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991AB2-3AC2-686B-0505-C99995BF0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8172-0C3D-CB42-B43B-875DF438D549}" type="datetimeFigureOut">
              <a:rPr kumimoji="1" lang="ja-JP" altLang="en-US" smtClean="0"/>
              <a:t>2022/12/2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888D0F-7E88-B34C-ABBD-CFA59802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AC4322E-361E-7196-A8F1-B37F63ED4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7A5B-CAC6-6C42-B614-F06D07FC2E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961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204C61-B0E6-1AFB-C87D-948FC01D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5F4A11C-593C-4258-FFA5-DE1483DF9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078299-7A8A-D55C-C45E-30FFD5551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8172-0C3D-CB42-B43B-875DF438D549}" type="datetimeFigureOut">
              <a:rPr kumimoji="1" lang="ja-JP" altLang="en-US" smtClean="0"/>
              <a:t>2022/12/2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4F5CC6-6DCE-FE56-FCFE-93DF6E2E6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243B4E-75FF-C8EE-F4A5-6C563859C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7A5B-CAC6-6C42-B614-F06D07FC2E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108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B297494-03EF-FC70-6783-0BB0B92771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6289A70-6F57-5695-9271-15E941F57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1F12ED3-EA73-56A5-B3B5-454C1830B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8172-0C3D-CB42-B43B-875DF438D549}" type="datetimeFigureOut">
              <a:rPr kumimoji="1" lang="ja-JP" altLang="en-US" smtClean="0"/>
              <a:t>2022/12/2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9D46E8C-1B9C-7E8B-E911-475C06F61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AA5D44-E96E-3C20-0A03-4DD216D87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7A5B-CAC6-6C42-B614-F06D07FC2E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308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4E4217-8928-0972-7954-8D2AC918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1E523F0-B93E-BC3D-66F1-776F0D50F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CFFDA6-45F2-9081-B799-4765FA22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8172-0C3D-CB42-B43B-875DF438D549}" type="datetimeFigureOut">
              <a:rPr kumimoji="1" lang="ja-JP" altLang="en-US" smtClean="0"/>
              <a:t>2022/12/2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A82CB90-DDA9-D71E-81A5-D475DA5A1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75B0A57-7D1F-CCDF-6723-02046E2C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7A5B-CAC6-6C42-B614-F06D07FC2E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65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473E3B-5B30-6CAE-D878-114EEBC05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68B7BDB-3D94-E268-3604-970F77792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FC9F38A-E1E6-7817-3A45-329312CD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8172-0C3D-CB42-B43B-875DF438D549}" type="datetimeFigureOut">
              <a:rPr kumimoji="1" lang="ja-JP" altLang="en-US" smtClean="0"/>
              <a:t>2022/12/2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A10D896-C100-FC79-2592-38158CEB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C5A436-D3E1-8172-B811-D29A18AA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7A5B-CAC6-6C42-B614-F06D07FC2E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436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A37528-6FCF-E02D-67E1-BC383938E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B18AB3E-B057-8FC1-83DF-97EB57B3F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DD01150-5BFD-2871-73B7-A15954C60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3C409CF-94D1-F863-2828-82D0C5D2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8172-0C3D-CB42-B43B-875DF438D549}" type="datetimeFigureOut">
              <a:rPr kumimoji="1" lang="ja-JP" altLang="en-US" smtClean="0"/>
              <a:t>2022/12/2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EC84DC1-6FFC-2FD7-46BE-B39589DB6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920B917-933F-42C5-4F0F-587F8C5B3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7A5B-CAC6-6C42-B614-F06D07FC2E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614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802B85-14F7-C966-0177-EF1FDC524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28778AC-8E7A-0931-87CA-46BB5A86D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5F2E483-EB1E-8894-5D13-325233F88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2F6E2D0-7EF0-F66E-2765-343F920EFF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FD9683C-0B4D-A299-B18F-013E0064C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29AB05D-1628-4867-E8C8-BC8DED98B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8172-0C3D-CB42-B43B-875DF438D549}" type="datetimeFigureOut">
              <a:rPr kumimoji="1" lang="ja-JP" altLang="en-US" smtClean="0"/>
              <a:t>2022/12/2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1AB763A-34CC-EB78-FD53-8D0E5CCEB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5EDC071-BC5B-6A81-ACED-CDF1EC426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7A5B-CAC6-6C42-B614-F06D07FC2E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033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5AA053-468F-A556-17B5-E0A773FC4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70997E8-C233-9428-998C-D76F785E9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8172-0C3D-CB42-B43B-875DF438D549}" type="datetimeFigureOut">
              <a:rPr kumimoji="1" lang="ja-JP" altLang="en-US" smtClean="0"/>
              <a:t>2022/12/2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80D887D-07AE-3699-1FE7-1A2F82A45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AAEF0F6-D957-1594-E276-61415DE2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7A5B-CAC6-6C42-B614-F06D07FC2E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77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1D720DD-D01D-ED73-AEEB-1D13DB58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8172-0C3D-CB42-B43B-875DF438D549}" type="datetimeFigureOut">
              <a:rPr kumimoji="1" lang="ja-JP" altLang="en-US" smtClean="0"/>
              <a:t>2022/12/2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0635086-A265-FC34-6C46-36D691205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F3B267-50DE-47E8-B131-A8607A98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7A5B-CAC6-6C42-B614-F06D07FC2E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24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BA5405-8468-837F-6B3D-FC458EF5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E6E6AB-EE26-11AB-5AB4-737A7B53E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145EEFD-A869-C02C-1043-2843E6590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D78242D-BDDC-438C-9717-7835FC187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8172-0C3D-CB42-B43B-875DF438D549}" type="datetimeFigureOut">
              <a:rPr kumimoji="1" lang="ja-JP" altLang="en-US" smtClean="0"/>
              <a:t>2022/12/2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27F891-A612-5389-BE11-638F5DDB5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086E297-F941-0E6B-F7D7-C82A9BBFF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7A5B-CAC6-6C42-B614-F06D07FC2E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111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990B69-CB33-F317-4363-92E07C543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8E58FE9-BF7C-B11A-0C12-7BB6419655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33FFF85-B4EC-167A-25E0-D7E859A93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23FE3F6-5DEA-9928-58CC-F98AF14AC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18172-0C3D-CB42-B43B-875DF438D549}" type="datetimeFigureOut">
              <a:rPr kumimoji="1" lang="ja-JP" altLang="en-US" smtClean="0"/>
              <a:t>2022/12/2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0706979-EFFD-879A-7528-9245AFB1B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A078DDC-FCF1-7DFF-6F38-5DE300A2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B7A5B-CAC6-6C42-B614-F06D07FC2E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98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B61C3E5-EDCB-88D4-26D7-D04DBE20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338853E-A2E8-009B-0BA5-4FEE7129B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44BFCF-CF21-72E8-1AA1-63832AA3D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18172-0C3D-CB42-B43B-875DF438D549}" type="datetimeFigureOut">
              <a:rPr kumimoji="1" lang="ja-JP" altLang="en-US" smtClean="0"/>
              <a:t>2022/12/2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294FA36-5674-CD0A-EB46-6DF4724B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ED3AE8-8102-C1C5-95CA-A9F3CCD0A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B7A5B-CAC6-6C42-B614-F06D07FC2E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81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 Swiss Girl Called Heidi">
            <a:extLst>
              <a:ext uri="{FF2B5EF4-FFF2-40B4-BE49-F238E27FC236}">
                <a16:creationId xmlns:a16="http://schemas.microsoft.com/office/drawing/2014/main" id="{5607449D-1710-F817-B745-6F723FF07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4" b="10885"/>
          <a:stretch/>
        </p:blipFill>
        <p:spPr bwMode="auto"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57479D-3320-AF8E-71E2-B1F9EA88D996}"/>
              </a:ext>
            </a:extLst>
          </p:cNvPr>
          <p:cNvSpPr txBox="1"/>
          <p:nvPr/>
        </p:nvSpPr>
        <p:spPr>
          <a:xfrm>
            <a:off x="1107989" y="5729674"/>
            <a:ext cx="4707023" cy="752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i="1">
                <a:solidFill>
                  <a:srgbClr val="FF0000"/>
                </a:solidFill>
                <a:latin typeface="Bell MT" panose="02020503060305020303" pitchFamily="18" charset="0"/>
                <a:ea typeface="HGPSoeiKakugothicUB" panose="020B0900000000000000" pitchFamily="34" charset="-128"/>
                <a:cs typeface="+mj-cs"/>
              </a:rPr>
              <a:t>Switzerland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E362799-B3A3-3F1B-49B1-0D89AE06E15D}"/>
              </a:ext>
            </a:extLst>
          </p:cNvPr>
          <p:cNvSpPr txBox="1"/>
          <p:nvPr/>
        </p:nvSpPr>
        <p:spPr>
          <a:xfrm>
            <a:off x="5112327" y="1486343"/>
            <a:ext cx="162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NATSUKI</a:t>
            </a:r>
            <a:endParaRPr kumimoji="1" lang="ja-JP" altLang="en-US" b="1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34D791-0E80-0AB8-A0B8-5C4FE8A919D7}"/>
              </a:ext>
            </a:extLst>
          </p:cNvPr>
          <p:cNvSpPr txBox="1"/>
          <p:nvPr/>
        </p:nvSpPr>
        <p:spPr>
          <a:xfrm>
            <a:off x="8783782" y="341095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MAMI</a:t>
            </a:r>
            <a:endParaRPr kumimoji="1" lang="ja-JP" altLang="en-US" b="1"/>
          </a:p>
        </p:txBody>
      </p:sp>
      <p:pic>
        <p:nvPicPr>
          <p:cNvPr id="8" name="図 7" descr="スーツを着ている男性のイラスト&#10;&#10;自動的に生成された説明">
            <a:extLst>
              <a:ext uri="{FF2B5EF4-FFF2-40B4-BE49-F238E27FC236}">
                <a16:creationId xmlns:a16="http://schemas.microsoft.com/office/drawing/2014/main" id="{75779794-1C4D-761F-0DAF-35221A91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71017" y="5094592"/>
            <a:ext cx="1620982" cy="1763408"/>
          </a:xfrm>
          <a:prstGeom prst="rect">
            <a:avLst/>
          </a:prstGeom>
        </p:spPr>
      </p:pic>
      <p:pic>
        <p:nvPicPr>
          <p:cNvPr id="10" name="図 9" descr="ロゴ&#10;&#10;自動的に生成された説明">
            <a:extLst>
              <a:ext uri="{FF2B5EF4-FFF2-40B4-BE49-F238E27FC236}">
                <a16:creationId xmlns:a16="http://schemas.microsoft.com/office/drawing/2014/main" id="{B07DBA6A-A404-EC75-1B4E-E0B71D3F0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124" y="5508078"/>
            <a:ext cx="670866" cy="67086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3B35D5-344E-669B-80D5-E08D8A9F80EA}"/>
              </a:ext>
            </a:extLst>
          </p:cNvPr>
          <p:cNvSpPr txBox="1"/>
          <p:nvPr/>
        </p:nvSpPr>
        <p:spPr>
          <a:xfrm>
            <a:off x="3900488" y="4493916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/>
              <a:t>Alexis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117520693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黒板 イラスト作成 | 無料オンラインフリーソフト">
            <a:extLst>
              <a:ext uri="{FF2B5EF4-FFF2-40B4-BE49-F238E27FC236}">
                <a16:creationId xmlns:a16="http://schemas.microsoft.com/office/drawing/2014/main" id="{CF9D8ED3-75CE-4278-B397-42A0FF1D1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" y="-10716"/>
            <a:ext cx="12211049" cy="686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7BB76DD-41A7-0BC5-7FA1-DA2FF75E0749}"/>
              </a:ext>
            </a:extLst>
          </p:cNvPr>
          <p:cNvSpPr txBox="1"/>
          <p:nvPr/>
        </p:nvSpPr>
        <p:spPr>
          <a:xfrm>
            <a:off x="3650496" y="575335"/>
            <a:ext cx="4862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dirty="0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Sightseeing spot</a:t>
            </a:r>
            <a:endParaRPr kumimoji="1" lang="ja-JP" altLang="en-US" sz="5400">
              <a:solidFill>
                <a:schemeClr val="bg1"/>
              </a:solidFill>
              <a:latin typeface="Bell MT" panose="02020503060305020303" pitchFamily="18" charset="0"/>
              <a:ea typeface="Toppan Bunkyu Midashi Gothic Extrabold" panose="020B09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9E8506-B02A-4851-1A3B-2EBF2F8A4009}"/>
              </a:ext>
            </a:extLst>
          </p:cNvPr>
          <p:cNvSpPr txBox="1"/>
          <p:nvPr/>
        </p:nvSpPr>
        <p:spPr>
          <a:xfrm>
            <a:off x="1365916" y="5579034"/>
            <a:ext cx="31595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solidFill>
                  <a:srgbClr val="FFD579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Geneva river</a:t>
            </a:r>
            <a:endParaRPr kumimoji="1" lang="ja-JP" altLang="en-US" sz="4400">
              <a:solidFill>
                <a:srgbClr val="FFD579"/>
              </a:solidFill>
              <a:latin typeface="Bell MT" panose="02020503060305020303" pitchFamily="18" charset="0"/>
              <a:ea typeface="Toppan Bunkyu Midashi Gothic Extrabold" panose="020B0900000000000000" pitchFamily="34" charset="-128"/>
            </a:endParaRPr>
          </a:p>
        </p:txBody>
      </p:sp>
      <p:pic>
        <p:nvPicPr>
          <p:cNvPr id="4104" name="Picture 8" descr="The Confluence of Rhone and Arve rivers, Geneva (Switzerland) - One of the  Most Amazing Natural Phenomena To Experience ~ Amazing World Reality | Most  Beautiful Places In The World To Travel |">
            <a:extLst>
              <a:ext uri="{FF2B5EF4-FFF2-40B4-BE49-F238E27FC236}">
                <a16:creationId xmlns:a16="http://schemas.microsoft.com/office/drawing/2014/main" id="{5985BA73-76C0-A486-1632-75E557192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69" y="1740968"/>
            <a:ext cx="5666238" cy="364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27716DD-EF1A-6626-9133-A3C47E5207D7}"/>
              </a:ext>
            </a:extLst>
          </p:cNvPr>
          <p:cNvSpPr txBox="1"/>
          <p:nvPr/>
        </p:nvSpPr>
        <p:spPr>
          <a:xfrm>
            <a:off x="6610248" y="2596394"/>
            <a:ext cx="5068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Rhone river and </a:t>
            </a:r>
            <a:r>
              <a:rPr kumimoji="1" lang="en-US" altLang="ja-JP" sz="3200" dirty="0" err="1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Arve</a:t>
            </a:r>
            <a:r>
              <a:rPr kumimoji="1" lang="en-US" altLang="ja-JP" sz="3200" dirty="0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 river</a:t>
            </a:r>
          </a:p>
          <a:p>
            <a:pPr algn="ctr"/>
            <a:r>
              <a:rPr lang="ja-JP" altLang="en-US" sz="3200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→</a:t>
            </a:r>
            <a:r>
              <a:rPr lang="en-US" altLang="ja-JP" sz="3200" dirty="0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 different water quality and temperature </a:t>
            </a:r>
            <a:endParaRPr kumimoji="1" lang="ja-JP" altLang="en-US" sz="3200">
              <a:solidFill>
                <a:schemeClr val="bg1"/>
              </a:solidFill>
              <a:latin typeface="Bell MT" panose="02020503060305020303" pitchFamily="18" charset="0"/>
              <a:ea typeface="Toppan Bunkyu Midashi Gothic Extrabold" panose="020B0900000000000000" pitchFamily="34" charset="-128"/>
            </a:endParaRPr>
          </a:p>
        </p:txBody>
      </p:sp>
      <p:pic>
        <p:nvPicPr>
          <p:cNvPr id="4106" name="Picture 10" descr="Rafting on the Dranse towards Lake Geneva - Francecomfort Holiday parks">
            <a:extLst>
              <a:ext uri="{FF2B5EF4-FFF2-40B4-BE49-F238E27FC236}">
                <a16:creationId xmlns:a16="http://schemas.microsoft.com/office/drawing/2014/main" id="{A62C797D-0C81-2403-B286-544D9479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69" y="1740968"/>
            <a:ext cx="5666238" cy="37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スーツを着ている男性のイラスト&#10;&#10;自動的に生成された説明">
            <a:extLst>
              <a:ext uri="{FF2B5EF4-FFF2-40B4-BE49-F238E27FC236}">
                <a16:creationId xmlns:a16="http://schemas.microsoft.com/office/drawing/2014/main" id="{A2E48A31-3412-AF33-B4CA-10506385A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986339" y="4151389"/>
            <a:ext cx="2200272" cy="240399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728084B-25A1-54F6-0DD7-0CFB31FB3BA5}"/>
              </a:ext>
            </a:extLst>
          </p:cNvPr>
          <p:cNvSpPr txBox="1"/>
          <p:nvPr/>
        </p:nvSpPr>
        <p:spPr>
          <a:xfrm>
            <a:off x="8108291" y="4655143"/>
            <a:ext cx="24607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Water sports </a:t>
            </a:r>
          </a:p>
          <a:p>
            <a:r>
              <a:rPr lang="ja-JP" altLang="en-US" sz="3200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→ </a:t>
            </a:r>
            <a:r>
              <a:rPr lang="en-US" altLang="ja-JP" sz="3200" dirty="0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Rafting</a:t>
            </a:r>
            <a:endParaRPr kumimoji="1" lang="ja-JP" altLang="en-US" sz="3200">
              <a:solidFill>
                <a:schemeClr val="bg1"/>
              </a:solidFill>
              <a:latin typeface="Bell MT" panose="02020503060305020303" pitchFamily="18" charset="0"/>
              <a:ea typeface="Toppan Bunkyu Midashi Gothic Extrabold" panose="020B0900000000000000" pitchFamily="34" charset="-128"/>
            </a:endParaRPr>
          </a:p>
        </p:txBody>
      </p:sp>
      <p:sp>
        <p:nvSpPr>
          <p:cNvPr id="2" name="フローチャート: 結合子 1">
            <a:extLst>
              <a:ext uri="{FF2B5EF4-FFF2-40B4-BE49-F238E27FC236}">
                <a16:creationId xmlns:a16="http://schemas.microsoft.com/office/drawing/2014/main" id="{8292B357-56EE-A9E2-CBD3-836A9C6CC17E}"/>
              </a:ext>
            </a:extLst>
          </p:cNvPr>
          <p:cNvSpPr/>
          <p:nvPr/>
        </p:nvSpPr>
        <p:spPr>
          <a:xfrm>
            <a:off x="665867" y="1877130"/>
            <a:ext cx="318655" cy="304800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フローチャート: 結合子 3">
            <a:extLst>
              <a:ext uri="{FF2B5EF4-FFF2-40B4-BE49-F238E27FC236}">
                <a16:creationId xmlns:a16="http://schemas.microsoft.com/office/drawing/2014/main" id="{7C8FADAD-AF5A-1484-61BD-8F22D28CA7F2}"/>
              </a:ext>
            </a:extLst>
          </p:cNvPr>
          <p:cNvSpPr/>
          <p:nvPr/>
        </p:nvSpPr>
        <p:spPr>
          <a:xfrm>
            <a:off x="5762955" y="1877130"/>
            <a:ext cx="318655" cy="304800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70975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黒板 イラスト作成 | 無料オンラインフリーソフト">
            <a:extLst>
              <a:ext uri="{FF2B5EF4-FFF2-40B4-BE49-F238E27FC236}">
                <a16:creationId xmlns:a16="http://schemas.microsoft.com/office/drawing/2014/main" id="{CF9D8ED3-75CE-4278-B397-42A0FF1D1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スーツを着ている男性のイラスト&#10;&#10;自動的に生成された説明">
            <a:extLst>
              <a:ext uri="{FF2B5EF4-FFF2-40B4-BE49-F238E27FC236}">
                <a16:creationId xmlns:a16="http://schemas.microsoft.com/office/drawing/2014/main" id="{A2E48A31-3412-AF33-B4CA-10506385A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41" y="4860347"/>
            <a:ext cx="1836304" cy="199765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E7F8C13-5D0D-AE41-DDE7-F8DBBDD26EF1}"/>
              </a:ext>
            </a:extLst>
          </p:cNvPr>
          <p:cNvSpPr txBox="1"/>
          <p:nvPr/>
        </p:nvSpPr>
        <p:spPr>
          <a:xfrm>
            <a:off x="5089152" y="655631"/>
            <a:ext cx="1871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solidFill>
                  <a:srgbClr val="FFD579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Zurich</a:t>
            </a:r>
            <a:endParaRPr kumimoji="1" lang="ja-JP" altLang="en-US" sz="4800">
              <a:solidFill>
                <a:srgbClr val="FFD579"/>
              </a:solidFill>
              <a:latin typeface="Bell MT" panose="02020503060305020303" pitchFamily="18" charset="0"/>
              <a:ea typeface="Toppan Bunkyu Midashi Gothic Extrabold" panose="020B0900000000000000" pitchFamily="34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F35538-7051-26E1-6B18-9A059BE3B819}"/>
              </a:ext>
            </a:extLst>
          </p:cNvPr>
          <p:cNvSpPr txBox="1"/>
          <p:nvPr/>
        </p:nvSpPr>
        <p:spPr>
          <a:xfrm>
            <a:off x="990031" y="1358801"/>
            <a:ext cx="96080" cy="145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CB07A87-172D-1E51-5E57-E211CDC1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457" y="1951440"/>
            <a:ext cx="5644406" cy="374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8DCBA5-2932-1F08-5E9A-9EF5C3CDD19C}"/>
              </a:ext>
            </a:extLst>
          </p:cNvPr>
          <p:cNvSpPr txBox="1"/>
          <p:nvPr/>
        </p:nvSpPr>
        <p:spPr>
          <a:xfrm>
            <a:off x="1715824" y="1457081"/>
            <a:ext cx="2459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Largest city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601FF2-20A6-2103-2859-94CBFAE5495B}"/>
              </a:ext>
            </a:extLst>
          </p:cNvPr>
          <p:cNvSpPr txBox="1"/>
          <p:nvPr/>
        </p:nvSpPr>
        <p:spPr>
          <a:xfrm>
            <a:off x="990031" y="2303755"/>
            <a:ext cx="4282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Cafe, shop, and galleries </a:t>
            </a:r>
            <a:endParaRPr kumimoji="1" lang="ja-JP" altLang="en-US" sz="3200">
              <a:solidFill>
                <a:schemeClr val="bg1"/>
              </a:solidFill>
              <a:latin typeface="Bell MT" panose="02020503060305020303" pitchFamily="18" charset="0"/>
              <a:ea typeface="Toppan Bunkyu Midashi Gothic Extrabold" panose="020B09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F089D0A-7B74-C335-9355-D13F2C52966A}"/>
              </a:ext>
            </a:extLst>
          </p:cNvPr>
          <p:cNvSpPr txBox="1"/>
          <p:nvPr/>
        </p:nvSpPr>
        <p:spPr>
          <a:xfrm>
            <a:off x="1715824" y="3270766"/>
            <a:ext cx="29725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2800" dirty="0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Bahnhofstrasse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>
              <a:latin typeface="Bell MT" panose="02020503060305020303" pitchFamily="18" charset="0"/>
            </a:endParaRPr>
          </a:p>
          <a:p>
            <a:endParaRPr kumimoji="1" lang="ja-JP" altLang="en-US">
              <a:latin typeface="Bell MT" panose="02020503060305020303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08798F4-6669-46D1-AFE7-E76ACECD8BDF}"/>
              </a:ext>
            </a:extLst>
          </p:cNvPr>
          <p:cNvSpPr txBox="1"/>
          <p:nvPr/>
        </p:nvSpPr>
        <p:spPr>
          <a:xfrm>
            <a:off x="1715824" y="3899000"/>
            <a:ext cx="6192982" cy="678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2800" dirty="0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Zurich opera house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E0080BD-BFF6-6786-9F6D-F9883D1E2CF0}"/>
              </a:ext>
            </a:extLst>
          </p:cNvPr>
          <p:cNvSpPr txBox="1"/>
          <p:nvPr/>
        </p:nvSpPr>
        <p:spPr>
          <a:xfrm>
            <a:off x="1715824" y="4563428"/>
            <a:ext cx="6192982" cy="678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2800" dirty="0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Zurich art museum</a:t>
            </a:r>
          </a:p>
        </p:txBody>
      </p:sp>
      <p:pic>
        <p:nvPicPr>
          <p:cNvPr id="22" name="Picture 4" descr="ハンガリー国立歌劇場 (オペラ座) クチコミ・アクセス・営業時間｜ブダペスト【フォートラベル】">
            <a:extLst>
              <a:ext uri="{FF2B5EF4-FFF2-40B4-BE49-F238E27FC236}">
                <a16:creationId xmlns:a16="http://schemas.microsoft.com/office/drawing/2014/main" id="{5C4EF74D-581A-EEFC-FDC9-A0DC13302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457" y="1959670"/>
            <a:ext cx="5644406" cy="390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eue Kontroverse um Bührle-Sammlung in Zürich">
            <a:extLst>
              <a:ext uri="{FF2B5EF4-FFF2-40B4-BE49-F238E27FC236}">
                <a16:creationId xmlns:a16="http://schemas.microsoft.com/office/drawing/2014/main" id="{C30760BF-DA54-543C-6376-A69CE661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457" y="1914348"/>
            <a:ext cx="5695999" cy="395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ローチャート: 結合子 1">
            <a:extLst>
              <a:ext uri="{FF2B5EF4-FFF2-40B4-BE49-F238E27FC236}">
                <a16:creationId xmlns:a16="http://schemas.microsoft.com/office/drawing/2014/main" id="{ADDF7F3A-CBD7-8A71-FA9A-74A63E552200}"/>
              </a:ext>
            </a:extLst>
          </p:cNvPr>
          <p:cNvSpPr/>
          <p:nvPr/>
        </p:nvSpPr>
        <p:spPr>
          <a:xfrm>
            <a:off x="5887159" y="1959670"/>
            <a:ext cx="318655" cy="304800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フローチャート: 結合子 5">
            <a:extLst>
              <a:ext uri="{FF2B5EF4-FFF2-40B4-BE49-F238E27FC236}">
                <a16:creationId xmlns:a16="http://schemas.microsoft.com/office/drawing/2014/main" id="{010C4BFD-7B05-AEA5-8FD4-226D64811B61}"/>
              </a:ext>
            </a:extLst>
          </p:cNvPr>
          <p:cNvSpPr/>
          <p:nvPr/>
        </p:nvSpPr>
        <p:spPr>
          <a:xfrm>
            <a:off x="11042641" y="1951440"/>
            <a:ext cx="318655" cy="304800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6797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黒板 イラスト作成 | 無料オンラインフリーソフト">
            <a:extLst>
              <a:ext uri="{FF2B5EF4-FFF2-40B4-BE49-F238E27FC236}">
                <a16:creationId xmlns:a16="http://schemas.microsoft.com/office/drawing/2014/main" id="{CF9D8ED3-75CE-4278-B397-42A0FF1D1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スーツを着ている男性のイラスト&#10;&#10;自動的に生成された説明">
            <a:extLst>
              <a:ext uri="{FF2B5EF4-FFF2-40B4-BE49-F238E27FC236}">
                <a16:creationId xmlns:a16="http://schemas.microsoft.com/office/drawing/2014/main" id="{A2E48A31-3412-AF33-B4CA-10506385A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41" y="4860347"/>
            <a:ext cx="1836304" cy="199765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21A5B4-1507-9D46-9B9E-7AD139A8052E}"/>
              </a:ext>
            </a:extLst>
          </p:cNvPr>
          <p:cNvSpPr txBox="1"/>
          <p:nvPr/>
        </p:nvSpPr>
        <p:spPr>
          <a:xfrm>
            <a:off x="5033149" y="939760"/>
            <a:ext cx="5735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solidFill>
                  <a:schemeClr val="bg1"/>
                </a:solidFill>
                <a:latin typeface="Bell MT" panose="02020503060305020303" pitchFamily="18" charset="0"/>
              </a:rPr>
              <a:t>power</a:t>
            </a:r>
            <a:r>
              <a:rPr kumimoji="1" lang="en-US" altLang="ja-JP" sz="4800" b="1" dirty="0">
                <a:latin typeface="Bell MT" panose="02020503060305020303" pitchFamily="18" charset="0"/>
              </a:rPr>
              <a:t> </a:t>
            </a:r>
            <a:r>
              <a:rPr kumimoji="1" lang="en-US" altLang="ja-JP" sz="4800" b="1" dirty="0">
                <a:solidFill>
                  <a:schemeClr val="bg1"/>
                </a:solidFill>
                <a:latin typeface="Bell MT" panose="02020503060305020303" pitchFamily="18" charset="0"/>
              </a:rPr>
              <a:t>distance</a:t>
            </a:r>
            <a:endParaRPr kumimoji="1" lang="ja-JP" altLang="en-US" sz="4800" b="1">
              <a:latin typeface="Bell MT" panose="02020503060305020303" pitchFamily="18" charset="0"/>
            </a:endParaRPr>
          </a:p>
        </p:txBody>
      </p:sp>
      <p:pic>
        <p:nvPicPr>
          <p:cNvPr id="11266" name="Picture 2" descr="Social etiquette in Switzerland, Swiss group meeting in alps">
            <a:extLst>
              <a:ext uri="{FF2B5EF4-FFF2-40B4-BE49-F238E27FC236}">
                <a16:creationId xmlns:a16="http://schemas.microsoft.com/office/drawing/2014/main" id="{162435A8-1307-C503-0570-B7EA5F48A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1" y="3174227"/>
            <a:ext cx="4304357" cy="28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フローチャート: 結合子 2">
            <a:extLst>
              <a:ext uri="{FF2B5EF4-FFF2-40B4-BE49-F238E27FC236}">
                <a16:creationId xmlns:a16="http://schemas.microsoft.com/office/drawing/2014/main" id="{2FA43B61-F21D-3E22-B54F-C812435DD94E}"/>
              </a:ext>
            </a:extLst>
          </p:cNvPr>
          <p:cNvSpPr/>
          <p:nvPr/>
        </p:nvSpPr>
        <p:spPr>
          <a:xfrm>
            <a:off x="11060690" y="3276600"/>
            <a:ext cx="318655" cy="304800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フローチャート: 結合子 3">
            <a:extLst>
              <a:ext uri="{FF2B5EF4-FFF2-40B4-BE49-F238E27FC236}">
                <a16:creationId xmlns:a16="http://schemas.microsoft.com/office/drawing/2014/main" id="{DEFC2643-2AA5-3D61-A5E2-027DEC60AE1C}"/>
              </a:ext>
            </a:extLst>
          </p:cNvPr>
          <p:cNvSpPr/>
          <p:nvPr/>
        </p:nvSpPr>
        <p:spPr>
          <a:xfrm>
            <a:off x="7176832" y="3276600"/>
            <a:ext cx="318655" cy="304800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6D73D27-C5C8-26A9-3D52-3B69FFFA9413}"/>
              </a:ext>
            </a:extLst>
          </p:cNvPr>
          <p:cNvSpPr txBox="1"/>
          <p:nvPr/>
        </p:nvSpPr>
        <p:spPr>
          <a:xfrm>
            <a:off x="1125386" y="2710517"/>
            <a:ext cx="61024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4400" dirty="0">
                <a:solidFill>
                  <a:schemeClr val="bg1"/>
                </a:solidFill>
                <a:latin typeface="Bell MT" panose="02020503060305020303" pitchFamily="18" charset="0"/>
              </a:rPr>
              <a:t>Handshake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4400" dirty="0">
                <a:solidFill>
                  <a:schemeClr val="bg1"/>
                </a:solidFill>
                <a:latin typeface="Bell MT" panose="02020503060305020303" pitchFamily="18" charset="0"/>
              </a:rPr>
              <a:t>Maintain eye contact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4400" dirty="0">
                <a:solidFill>
                  <a:schemeClr val="bg1"/>
                </a:solidFill>
                <a:latin typeface="Bell MT" panose="02020503060305020303" pitchFamily="18" charset="0"/>
              </a:rPr>
              <a:t>Ai</a:t>
            </a:r>
            <a:r>
              <a:rPr lang="en-US" altLang="ja-JP" sz="4400" dirty="0">
                <a:solidFill>
                  <a:schemeClr val="bg1"/>
                </a:solidFill>
                <a:latin typeface="Bell MT" panose="02020503060305020303" pitchFamily="18" charset="0"/>
              </a:rPr>
              <a:t>r kiss on the cheek</a:t>
            </a:r>
            <a:endParaRPr kumimoji="1" lang="ja-JP" altLang="en-US" sz="440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F55A32-50FB-BF55-BE44-E3BEAD3DE60E}"/>
              </a:ext>
            </a:extLst>
          </p:cNvPr>
          <p:cNvSpPr txBox="1"/>
          <p:nvPr/>
        </p:nvSpPr>
        <p:spPr>
          <a:xfrm>
            <a:off x="3437648" y="1081241"/>
            <a:ext cx="1595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>
                <a:solidFill>
                  <a:srgbClr val="D883FF"/>
                </a:solidFill>
                <a:latin typeface="Bell MT" panose="02020503060305020303" pitchFamily="18" charset="0"/>
              </a:rPr>
              <a:t>LOW</a:t>
            </a:r>
            <a:endParaRPr kumimoji="1" lang="ja-JP" altLang="en-US" sz="4800">
              <a:solidFill>
                <a:srgbClr val="D883FF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380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9" grpId="0"/>
      <p:bldP spid="11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Easter Eggs: The Origins of Easter Day's Egg Association | Time">
            <a:extLst>
              <a:ext uri="{FF2B5EF4-FFF2-40B4-BE49-F238E27FC236}">
                <a16:creationId xmlns:a16="http://schemas.microsoft.com/office/drawing/2014/main" id="{9EA24425-9A1A-C453-1A0C-6ED10B77D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3" b="3403"/>
          <a:stretch/>
        </p:blipFill>
        <p:spPr bwMode="auto">
          <a:xfrm>
            <a:off x="20" y="15137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44C0C65-69AB-019E-54FD-EF0B3248F239}"/>
              </a:ext>
            </a:extLst>
          </p:cNvPr>
          <p:cNvSpPr txBox="1"/>
          <p:nvPr/>
        </p:nvSpPr>
        <p:spPr>
          <a:xfrm>
            <a:off x="4333241" y="2644170"/>
            <a:ext cx="3525517" cy="1569660"/>
          </a:xfrm>
          <a:prstGeom prst="rect">
            <a:avLst/>
          </a:prstGeom>
          <a:solidFill>
            <a:schemeClr val="bg1">
              <a:alpha val="78698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9600">
                <a:latin typeface="Bell MT" panose="02020503060305020303" pitchFamily="18" charset="0"/>
              </a:rPr>
              <a:t>Easter</a:t>
            </a:r>
            <a:endParaRPr kumimoji="1" lang="ja-JP" altLang="en-US" sz="9600">
              <a:latin typeface="Bell MT" panose="02020503060305020303" pitchFamily="18" charset="0"/>
            </a:endParaRPr>
          </a:p>
        </p:txBody>
      </p:sp>
      <p:pic>
        <p:nvPicPr>
          <p:cNvPr id="3" name="図 2" descr="スーツを着ている男性のイラスト&#10;&#10;自動的に生成された説明">
            <a:extLst>
              <a:ext uri="{FF2B5EF4-FFF2-40B4-BE49-F238E27FC236}">
                <a16:creationId xmlns:a16="http://schemas.microsoft.com/office/drawing/2014/main" id="{B1986854-57F7-7BE2-C5CB-0C5ECC9CE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05735" flipH="1">
            <a:off x="9633202" y="2534552"/>
            <a:ext cx="453137" cy="460079"/>
          </a:xfrm>
          <a:prstGeom prst="rect">
            <a:avLst/>
          </a:prstGeom>
        </p:spPr>
      </p:pic>
      <p:pic>
        <p:nvPicPr>
          <p:cNvPr id="4" name="図 3" descr="スーツを着ている男性のイラスト&#10;&#10;自動的に生成された説明">
            <a:extLst>
              <a:ext uri="{FF2B5EF4-FFF2-40B4-BE49-F238E27FC236}">
                <a16:creationId xmlns:a16="http://schemas.microsoft.com/office/drawing/2014/main" id="{2DACFB04-A121-5EE0-10E4-A30C4A0F3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7196" flipH="1">
            <a:off x="2561209" y="6117514"/>
            <a:ext cx="453357" cy="48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56020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4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BA33B86-13BD-549C-E71B-B431E7C5AE68}"/>
              </a:ext>
            </a:extLst>
          </p:cNvPr>
          <p:cNvSpPr txBox="1"/>
          <p:nvPr/>
        </p:nvSpPr>
        <p:spPr>
          <a:xfrm>
            <a:off x="9263803" y="2436876"/>
            <a:ext cx="2613872" cy="1984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000">
                <a:solidFill>
                  <a:srgbClr val="FFFFFF"/>
                </a:solidFill>
                <a:latin typeface="Bell MT" panose="02020503060305020303" pitchFamily="18" charset="0"/>
                <a:ea typeface="+mj-ea"/>
                <a:cs typeface="+mj-cs"/>
              </a:rPr>
              <a:t>Egg Painting </a:t>
            </a:r>
          </a:p>
        </p:txBody>
      </p:sp>
      <p:sp>
        <p:nvSpPr>
          <p:cNvPr id="7177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Premium Photo | Brush in the process of painting easter eggs with  watercolors">
            <a:extLst>
              <a:ext uri="{FF2B5EF4-FFF2-40B4-BE49-F238E27FC236}">
                <a16:creationId xmlns:a16="http://schemas.microsoft.com/office/drawing/2014/main" id="{5F60B2B6-308E-908D-7CCA-BED998FBD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" b="1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167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43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B4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7A2D37-4B0E-BE32-FC73-A90FBBB2C449}"/>
              </a:ext>
            </a:extLst>
          </p:cNvPr>
          <p:cNvSpPr txBox="1"/>
          <p:nvPr/>
        </p:nvSpPr>
        <p:spPr>
          <a:xfrm>
            <a:off x="4429083" y="957263"/>
            <a:ext cx="3705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ja-JP" sz="5400" b="1" err="1">
                <a:latin typeface="Bell MT" panose="02020503060305020303" pitchFamily="18" charset="0"/>
              </a:rPr>
              <a:t>Zwänzgerle</a:t>
            </a:r>
            <a:endParaRPr kumimoji="1" lang="ja-JP" altLang="en-US" sz="5400" b="1">
              <a:latin typeface="Bell MT" panose="02020503060305020303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54A4682-43C2-B986-7BE3-49AE2E00729D}"/>
              </a:ext>
            </a:extLst>
          </p:cNvPr>
          <p:cNvSpPr txBox="1"/>
          <p:nvPr/>
        </p:nvSpPr>
        <p:spPr>
          <a:xfrm>
            <a:off x="810552" y="2291521"/>
            <a:ext cx="7323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>
                <a:latin typeface="Bell MT" panose="02020503060305020303" pitchFamily="18" charset="0"/>
              </a:rPr>
              <a:t>Started around the 18</a:t>
            </a:r>
            <a:r>
              <a:rPr kumimoji="1" lang="en-US" altLang="ja-JP" sz="4000" baseline="30000">
                <a:latin typeface="Bell MT" panose="02020503060305020303" pitchFamily="18" charset="0"/>
              </a:rPr>
              <a:t>th</a:t>
            </a:r>
            <a:r>
              <a:rPr kumimoji="1" lang="en-US" altLang="ja-JP" sz="4000">
                <a:latin typeface="Bell MT" panose="02020503060305020303" pitchFamily="18" charset="0"/>
              </a:rPr>
              <a:t> century</a:t>
            </a:r>
            <a:endParaRPr kumimoji="1" lang="ja-JP" altLang="en-US" sz="4000">
              <a:latin typeface="Bell MT" panose="02020503060305020303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CE7193-7034-5DFB-E7C8-E2ED1BEC07A8}"/>
              </a:ext>
            </a:extLst>
          </p:cNvPr>
          <p:cNvSpPr txBox="1"/>
          <p:nvPr/>
        </p:nvSpPr>
        <p:spPr>
          <a:xfrm>
            <a:off x="719652" y="3788125"/>
            <a:ext cx="5641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ja-JP" sz="4000">
                <a:latin typeface="Bell MT" panose="02020503060305020303" pitchFamily="18" charset="0"/>
              </a:rPr>
              <a:t>Hit the egg for 20 cents</a:t>
            </a:r>
          </a:p>
          <a:p>
            <a:r>
              <a:rPr kumimoji="1" lang="en" altLang="ja-JP" sz="4000">
                <a:latin typeface="Bell MT" panose="02020503060305020303" pitchFamily="18" charset="0"/>
              </a:rPr>
              <a:t>If it sticks in the egg, it is a success!!</a:t>
            </a:r>
            <a:endParaRPr kumimoji="1" lang="ja-JP" altLang="en-US" sz="4000">
              <a:latin typeface="Bell MT" panose="02020503060305020303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20CF8EB-3069-B2DA-0CE2-712F3A39B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85" y="2999407"/>
            <a:ext cx="4868463" cy="32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007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43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0321_20erle_hero_720.v2mp4" descr="建物の前に立っているスーツを着た男性&#10;&#10;低い精度で自動的に生成された説明">
            <a:hlinkClick r:id="" action="ppaction://media"/>
            <a:extLst>
              <a:ext uri="{FF2B5EF4-FFF2-40B4-BE49-F238E27FC236}">
                <a16:creationId xmlns:a16="http://schemas.microsoft.com/office/drawing/2014/main" id="{3DF43E87-B470-C5C5-E3FA-232AB99B3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"/>
            <a:ext cx="1219200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5373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20" name="Picture 4" descr="10 Clever Ways to Decorate Easter Eggs | Seattle Refined">
            <a:extLst>
              <a:ext uri="{FF2B5EF4-FFF2-40B4-BE49-F238E27FC236}">
                <a16:creationId xmlns:a16="http://schemas.microsoft.com/office/drawing/2014/main" id="{D46F66F2-9A6A-0378-0310-463E4B525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" y="-2"/>
            <a:ext cx="12192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0B22C0-CB36-DED4-DC3C-6DE9545716AA}"/>
              </a:ext>
            </a:extLst>
          </p:cNvPr>
          <p:cNvSpPr txBox="1"/>
          <p:nvPr/>
        </p:nvSpPr>
        <p:spPr>
          <a:xfrm>
            <a:off x="3591321" y="2640199"/>
            <a:ext cx="5037148" cy="156966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9600">
                <a:latin typeface="Bell MT" panose="02020503060305020303" pitchFamily="18" charset="0"/>
              </a:rPr>
              <a:t>Let’s try!!</a:t>
            </a:r>
            <a:endParaRPr kumimoji="1" lang="ja-JP" altLang="en-US" sz="960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1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wänzgerle に対する画像結果">
            <a:extLst>
              <a:ext uri="{FF2B5EF4-FFF2-40B4-BE49-F238E27FC236}">
                <a16:creationId xmlns:a16="http://schemas.microsoft.com/office/drawing/2014/main" id="{DB8828F5-6EDC-D13D-4A23-D259A1928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11" y="1729925"/>
            <a:ext cx="4177578" cy="51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吹き出し: 円形 1">
            <a:extLst>
              <a:ext uri="{FF2B5EF4-FFF2-40B4-BE49-F238E27FC236}">
                <a16:creationId xmlns:a16="http://schemas.microsoft.com/office/drawing/2014/main" id="{D0F95D7F-3411-C555-4251-744CEC62D42C}"/>
              </a:ext>
            </a:extLst>
          </p:cNvPr>
          <p:cNvSpPr/>
          <p:nvPr/>
        </p:nvSpPr>
        <p:spPr>
          <a:xfrm>
            <a:off x="6331527" y="81235"/>
            <a:ext cx="4433455" cy="247996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Beat me, if you can.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733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Rectangle 1127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図 3" descr="スーツを着た男性の絵&#10;&#10;低い精度で自動的に生成された説明">
            <a:extLst>
              <a:ext uri="{FF2B5EF4-FFF2-40B4-BE49-F238E27FC236}">
                <a16:creationId xmlns:a16="http://schemas.microsoft.com/office/drawing/2014/main" id="{DF063D21-7376-D1AF-F188-19F3FFC320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8B837A0-9F9D-E195-4A32-6B5555614D4E}"/>
              </a:ext>
            </a:extLst>
          </p:cNvPr>
          <p:cNvSpPr txBox="1"/>
          <p:nvPr/>
        </p:nvSpPr>
        <p:spPr>
          <a:xfrm>
            <a:off x="2569771" y="2966694"/>
            <a:ext cx="7049430" cy="923330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5400">
                <a:solidFill>
                  <a:schemeClr val="bg1"/>
                </a:solidFill>
                <a:latin typeface="Bell MT" panose="02020503060305020303" pitchFamily="18" charset="0"/>
              </a:rPr>
              <a:t>Thank you for listening </a:t>
            </a:r>
            <a:endParaRPr kumimoji="1" lang="ja-JP" altLang="en-US" sz="540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489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ソース画像を表示">
            <a:extLst>
              <a:ext uri="{FF2B5EF4-FFF2-40B4-BE49-F238E27FC236}">
                <a16:creationId xmlns:a16="http://schemas.microsoft.com/office/drawing/2014/main" id="{8E294495-48F5-B0ED-A56A-97403D344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8"/>
          <a:stretch/>
        </p:blipFill>
        <p:spPr bwMode="auto">
          <a:xfrm>
            <a:off x="13863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D4E506-96BB-41CE-5691-1C2C45E39A69}"/>
              </a:ext>
            </a:extLst>
          </p:cNvPr>
          <p:cNvSpPr txBox="1"/>
          <p:nvPr/>
        </p:nvSpPr>
        <p:spPr>
          <a:xfrm>
            <a:off x="7847838" y="443345"/>
            <a:ext cx="3997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>
                <a:solidFill>
                  <a:srgbClr val="FF0000"/>
                </a:solidFill>
                <a:latin typeface="Bell MT" panose="02020503060305020303" pitchFamily="18" charset="0"/>
              </a:rPr>
              <a:t>Matterhorn</a:t>
            </a:r>
            <a:endParaRPr kumimoji="1" lang="ja-JP" altLang="en-US" sz="4400" b="1">
              <a:solidFill>
                <a:srgbClr val="FF0000"/>
              </a:solidFill>
              <a:latin typeface="Bell MT" panose="02020503060305020303" pitchFamily="18" charset="0"/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33F4DD51-381E-4629-0C9E-202316B43D24}"/>
              </a:ext>
            </a:extLst>
          </p:cNvPr>
          <p:cNvCxnSpPr/>
          <p:nvPr/>
        </p:nvCxnSpPr>
        <p:spPr>
          <a:xfrm>
            <a:off x="4904509" y="443345"/>
            <a:ext cx="0" cy="2985655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B4655A-5146-871A-EDBA-ACDECA9BB019}"/>
              </a:ext>
            </a:extLst>
          </p:cNvPr>
          <p:cNvSpPr txBox="1"/>
          <p:nvPr/>
        </p:nvSpPr>
        <p:spPr>
          <a:xfrm>
            <a:off x="5209309" y="304845"/>
            <a:ext cx="141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>
                <a:solidFill>
                  <a:srgbClr val="FF0000"/>
                </a:solidFill>
                <a:latin typeface="Bell MT" panose="02020503060305020303" pitchFamily="18" charset="0"/>
              </a:rPr>
              <a:t>4,478m</a:t>
            </a:r>
            <a:endParaRPr kumimoji="1" lang="ja-JP" altLang="en-US" sz="2800" b="1">
              <a:solidFill>
                <a:srgbClr val="FF0000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016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ソース画像を表示">
            <a:extLst>
              <a:ext uri="{FF2B5EF4-FFF2-40B4-BE49-F238E27FC236}">
                <a16:creationId xmlns:a16="http://schemas.microsoft.com/office/drawing/2014/main" id="{BA9AAF4D-E16B-68BB-804B-61FF53C2C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F609E1-4981-E8DA-2D78-CFE0C455C29A}"/>
              </a:ext>
            </a:extLst>
          </p:cNvPr>
          <p:cNvSpPr txBox="1"/>
          <p:nvPr/>
        </p:nvSpPr>
        <p:spPr>
          <a:xfrm>
            <a:off x="1440873" y="240268"/>
            <a:ext cx="2937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Snow</a:t>
            </a:r>
            <a:endParaRPr kumimoji="1" lang="ja-JP" altLang="en-US" sz="4800" b="1">
              <a:solidFill>
                <a:schemeClr val="accent1">
                  <a:lumMod val="7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22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08" name="Rectangle 7179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209" name="Freeform: Shape 718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4" name="Picture 6" descr="ソース画像を表示">
            <a:extLst>
              <a:ext uri="{FF2B5EF4-FFF2-40B4-BE49-F238E27FC236}">
                <a16:creationId xmlns:a16="http://schemas.microsoft.com/office/drawing/2014/main" id="{14059BF7-F385-37FB-56B6-2A575948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9871" y="643468"/>
            <a:ext cx="72235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06EC62-7D02-872B-CCE2-9AC2CFE00189}"/>
              </a:ext>
            </a:extLst>
          </p:cNvPr>
          <p:cNvSpPr txBox="1"/>
          <p:nvPr/>
        </p:nvSpPr>
        <p:spPr>
          <a:xfrm>
            <a:off x="152088" y="869807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>
                <a:solidFill>
                  <a:srgbClr val="92D050"/>
                </a:solidFill>
                <a:latin typeface="Bell MT" panose="02020503060305020303" pitchFamily="18" charset="0"/>
              </a:rPr>
              <a:t>Architecture</a:t>
            </a:r>
            <a:endParaRPr kumimoji="1" lang="ja-JP" altLang="en-US" sz="6000" b="1">
              <a:solidFill>
                <a:srgbClr val="92D050"/>
              </a:solidFill>
              <a:latin typeface="Bell MT" panose="02020503060305020303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46F7363-3753-F5C5-2F63-CAA3A0AEC744}"/>
              </a:ext>
            </a:extLst>
          </p:cNvPr>
          <p:cNvSpPr txBox="1"/>
          <p:nvPr/>
        </p:nvSpPr>
        <p:spPr>
          <a:xfrm>
            <a:off x="5835339" y="1377638"/>
            <a:ext cx="225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92D050"/>
                </a:solidFill>
                <a:latin typeface="Bell MT" panose="02020503060305020303" pitchFamily="18" charset="0"/>
              </a:rPr>
              <a:t>Chalet</a:t>
            </a:r>
            <a:endParaRPr kumimoji="1" lang="ja-JP" altLang="en-US" sz="3200" b="1">
              <a:solidFill>
                <a:srgbClr val="92D050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8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ソース画像を表示">
            <a:extLst>
              <a:ext uri="{FF2B5EF4-FFF2-40B4-BE49-F238E27FC236}">
                <a16:creationId xmlns:a16="http://schemas.microsoft.com/office/drawing/2014/main" id="{51FC937B-7D79-0DA8-2A1A-C9A568E34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A6F458-B1B6-CD29-AFED-3343BDC4C0BA}"/>
              </a:ext>
            </a:extLst>
          </p:cNvPr>
          <p:cNvSpPr txBox="1"/>
          <p:nvPr/>
        </p:nvSpPr>
        <p:spPr>
          <a:xfrm>
            <a:off x="6927273" y="775854"/>
            <a:ext cx="162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>
                <a:highlight>
                  <a:srgbClr val="C0C0C0"/>
                </a:highlight>
              </a:rPr>
              <a:t>Mr. TRY</a:t>
            </a:r>
            <a:endParaRPr kumimoji="1" lang="ja-JP" altLang="en-US" b="1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186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0F17B4-35BB-DF3A-17CA-07663B8890D9}"/>
              </a:ext>
            </a:extLst>
          </p:cNvPr>
          <p:cNvSpPr txBox="1"/>
          <p:nvPr/>
        </p:nvSpPr>
        <p:spPr>
          <a:xfrm>
            <a:off x="463828" y="148119"/>
            <a:ext cx="417081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>
                <a:latin typeface="Bell MT" panose="02020503060305020303" pitchFamily="18" charset="0"/>
                <a:ea typeface="HGSSoeiKakugothicUB" panose="020B0900000000000000" pitchFamily="34" charset="-128"/>
              </a:rPr>
              <a:t>Introduction</a:t>
            </a:r>
          </a:p>
        </p:txBody>
      </p:sp>
      <p:pic>
        <p:nvPicPr>
          <p:cNvPr id="1026" name="Picture 2" descr="Switzerland Maps &amp; Facts - World Atlas">
            <a:extLst>
              <a:ext uri="{FF2B5EF4-FFF2-40B4-BE49-F238E27FC236}">
                <a16:creationId xmlns:a16="http://schemas.microsoft.com/office/drawing/2014/main" id="{97D50F63-5AAB-E862-41A7-D08F0DBE0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97" y="362406"/>
            <a:ext cx="5581067" cy="610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アイコン&#10;&#10;自動的に生成された説明">
            <a:extLst>
              <a:ext uri="{FF2B5EF4-FFF2-40B4-BE49-F238E27FC236}">
                <a16:creationId xmlns:a16="http://schemas.microsoft.com/office/drawing/2014/main" id="{6F1F80C1-277B-D74C-FE83-44517D089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645" y="362406"/>
            <a:ext cx="913246" cy="58708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A259EC9-32D7-593C-CF13-67315A29ED5A}"/>
              </a:ext>
            </a:extLst>
          </p:cNvPr>
          <p:cNvSpPr txBox="1"/>
          <p:nvPr/>
        </p:nvSpPr>
        <p:spPr>
          <a:xfrm>
            <a:off x="164892" y="2133146"/>
            <a:ext cx="655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>
                <a:latin typeface="Bell MT" panose="02020503060305020303" pitchFamily="18" charset="0"/>
              </a:rPr>
              <a:t>-Country name: Switzerland</a:t>
            </a:r>
          </a:p>
          <a:p>
            <a:r>
              <a:rPr kumimoji="1" lang="en-US" altLang="ja-JP" sz="3200">
                <a:latin typeface="Bell MT" panose="02020503060305020303" pitchFamily="18" charset="0"/>
              </a:rPr>
              <a:t>-Capital: Bern</a:t>
            </a:r>
          </a:p>
          <a:p>
            <a:r>
              <a:rPr lang="en-US" altLang="ja-JP" sz="3200">
                <a:latin typeface="Bell MT" panose="02020503060305020303" pitchFamily="18" charset="0"/>
              </a:rPr>
              <a:t>-Population: 8,771,000 (2022)</a:t>
            </a:r>
          </a:p>
          <a:p>
            <a:r>
              <a:rPr lang="en-US" altLang="ja-JP" sz="3200">
                <a:latin typeface="Bell MT" panose="02020503060305020303" pitchFamily="18" charset="0"/>
              </a:rPr>
              <a:t>-language: German, French, Italian,   Romansh </a:t>
            </a:r>
          </a:p>
          <a:p>
            <a:r>
              <a:rPr kumimoji="1" lang="en-US" altLang="ja-JP" sz="3200">
                <a:latin typeface="Bell MT" panose="02020503060305020303" pitchFamily="18" charset="0"/>
              </a:rPr>
              <a:t>-Famous: Heide, Matterhorn, Bern</a:t>
            </a:r>
            <a:endParaRPr kumimoji="1" lang="ja-JP" altLang="en-US" sz="320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4445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黒板 イラスト作成 | 無料オンラインフリーソフト">
            <a:extLst>
              <a:ext uri="{FF2B5EF4-FFF2-40B4-BE49-F238E27FC236}">
                <a16:creationId xmlns:a16="http://schemas.microsoft.com/office/drawing/2014/main" id="{CF9D8ED3-75CE-4278-B397-42A0FF1D1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68457" cy="685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スーツを着ている男性のイラスト&#10;&#10;自動的に生成された説明">
            <a:extLst>
              <a:ext uri="{FF2B5EF4-FFF2-40B4-BE49-F238E27FC236}">
                <a16:creationId xmlns:a16="http://schemas.microsoft.com/office/drawing/2014/main" id="{A2E48A31-3412-AF33-B4CA-10506385A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41" y="4860347"/>
            <a:ext cx="1836304" cy="199765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7CD7CB-0403-8C96-16E1-15E5181A574F}"/>
              </a:ext>
            </a:extLst>
          </p:cNvPr>
          <p:cNvSpPr txBox="1"/>
          <p:nvPr/>
        </p:nvSpPr>
        <p:spPr>
          <a:xfrm>
            <a:off x="2074640" y="4852061"/>
            <a:ext cx="32835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0" dirty="0">
                <a:solidFill>
                  <a:schemeClr val="bg1"/>
                </a:solidFill>
                <a:latin typeface="Bell MT" panose="02020503060305020303" pitchFamily="18" charset="0"/>
                <a:ea typeface="Toppan Bunkyu Midashi Gothic Extrabold" panose="020B0900000000000000" pitchFamily="34" charset="-128"/>
              </a:rPr>
              <a:t>Language</a:t>
            </a:r>
            <a:endParaRPr kumimoji="1" lang="ja-JP" altLang="en-US" sz="6000">
              <a:solidFill>
                <a:schemeClr val="bg1"/>
              </a:solidFill>
              <a:latin typeface="Bell MT" panose="02020503060305020303" pitchFamily="18" charset="0"/>
              <a:ea typeface="Toppan Bunkyu Midashi Gothic Extrabold" panose="020B0900000000000000" pitchFamily="34" charset="-128"/>
            </a:endParaRPr>
          </a:p>
        </p:txBody>
      </p:sp>
      <p:pic>
        <p:nvPicPr>
          <p:cNvPr id="3074" name="Picture 2" descr="Amazon | 世界の国旗 スイス国旗 90×150ｃｍ 袋どおし | 地図・国旗 | おもちゃ">
            <a:extLst>
              <a:ext uri="{FF2B5EF4-FFF2-40B4-BE49-F238E27FC236}">
                <a16:creationId xmlns:a16="http://schemas.microsoft.com/office/drawing/2014/main" id="{0562584B-BC89-70D7-B768-5B97BA56A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358" y="5093900"/>
            <a:ext cx="1087980" cy="72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ソース画像を表示">
            <a:extLst>
              <a:ext uri="{FF2B5EF4-FFF2-40B4-BE49-F238E27FC236}">
                <a16:creationId xmlns:a16="http://schemas.microsoft.com/office/drawing/2014/main" id="{EC60A2F8-EB85-900C-588B-3B8A501B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185" y="602105"/>
            <a:ext cx="6954510" cy="398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0333295-643B-5EC2-4F89-96EB4F04D4A9}"/>
              </a:ext>
            </a:extLst>
          </p:cNvPr>
          <p:cNvSpPr txBox="1"/>
          <p:nvPr/>
        </p:nvSpPr>
        <p:spPr>
          <a:xfrm>
            <a:off x="9138695" y="607284"/>
            <a:ext cx="2803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  <a:latin typeface="Bell MT" panose="02020503060305020303" pitchFamily="18" charset="0"/>
              </a:rPr>
              <a:t>German(62.8%)</a:t>
            </a:r>
          </a:p>
          <a:p>
            <a:r>
              <a:rPr lang="en-US" altLang="ja-JP" sz="2400" b="1" dirty="0">
                <a:solidFill>
                  <a:schemeClr val="bg1"/>
                </a:solidFill>
                <a:latin typeface="Bell MT" panose="02020503060305020303" pitchFamily="18" charset="0"/>
              </a:rPr>
              <a:t>French(22.9%)</a:t>
            </a:r>
          </a:p>
          <a:p>
            <a:r>
              <a:rPr kumimoji="1" lang="en-US" altLang="ja-JP" sz="2400" b="1" dirty="0">
                <a:solidFill>
                  <a:schemeClr val="bg1"/>
                </a:solidFill>
                <a:latin typeface="Bell MT" panose="02020503060305020303" pitchFamily="18" charset="0"/>
              </a:rPr>
              <a:t>Italian(8.2%)</a:t>
            </a:r>
          </a:p>
          <a:p>
            <a:r>
              <a:rPr kumimoji="1" lang="en-US" altLang="ja-JP" sz="2400" b="1" dirty="0">
                <a:solidFill>
                  <a:schemeClr val="bg1"/>
                </a:solidFill>
                <a:latin typeface="Bell MT" panose="02020503060305020303" pitchFamily="18" charset="0"/>
              </a:rPr>
              <a:t>Romansh(0.5%)</a:t>
            </a:r>
            <a:endParaRPr kumimoji="1" lang="ja-JP" altLang="en-US" sz="2400" b="1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90856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黒板 イラスト作成 | 無料オンラインフリーソフト">
            <a:extLst>
              <a:ext uri="{FF2B5EF4-FFF2-40B4-BE49-F238E27FC236}">
                <a16:creationId xmlns:a16="http://schemas.microsoft.com/office/drawing/2014/main" id="{CF9D8ED3-75CE-4278-B397-42A0FF1D1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7876" cy="686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スーツを着ている男性のイラスト&#10;&#10;自動的に生成された説明">
            <a:extLst>
              <a:ext uri="{FF2B5EF4-FFF2-40B4-BE49-F238E27FC236}">
                <a16:creationId xmlns:a16="http://schemas.microsoft.com/office/drawing/2014/main" id="{A2E48A31-3412-AF33-B4CA-10506385A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41" y="4860347"/>
            <a:ext cx="1836304" cy="1997653"/>
          </a:xfrm>
          <a:prstGeom prst="rect">
            <a:avLst/>
          </a:prstGeom>
        </p:spPr>
      </p:pic>
      <p:pic>
        <p:nvPicPr>
          <p:cNvPr id="2" name="Picture 2" descr="ソース画像を表示">
            <a:extLst>
              <a:ext uri="{FF2B5EF4-FFF2-40B4-BE49-F238E27FC236}">
                <a16:creationId xmlns:a16="http://schemas.microsoft.com/office/drawing/2014/main" id="{8B62CF28-9C9A-AAB3-29E3-86518DE06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0" y="509042"/>
            <a:ext cx="9063058" cy="519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タップして全画面表示を有効化または終了">
            <a:extLst>
              <a:ext uri="{FF2B5EF4-FFF2-40B4-BE49-F238E27FC236}">
                <a16:creationId xmlns:a16="http://schemas.microsoft.com/office/drawing/2014/main" id="{E9FFB2C0-5E52-B4FB-34EE-EA197B65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67" y="849911"/>
            <a:ext cx="1989191" cy="148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4121E9-D43E-1354-91EB-B9587310857B}"/>
              </a:ext>
            </a:extLst>
          </p:cNvPr>
          <p:cNvSpPr txBox="1"/>
          <p:nvPr/>
        </p:nvSpPr>
        <p:spPr>
          <a:xfrm>
            <a:off x="3428989" y="2274471"/>
            <a:ext cx="185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-apple-system"/>
              </a:rPr>
              <a:t>Bratwurst </a:t>
            </a:r>
            <a:endParaRPr kumimoji="1" lang="ja-JP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4" descr="タップして全画面表示を有効化または終了">
            <a:extLst>
              <a:ext uri="{FF2B5EF4-FFF2-40B4-BE49-F238E27FC236}">
                <a16:creationId xmlns:a16="http://schemas.microsoft.com/office/drawing/2014/main" id="{F7554A41-1258-930A-3BE0-1665309B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63" y="2339706"/>
            <a:ext cx="1885658" cy="125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39B4303-D8B5-F43B-99D9-8971A91C2842}"/>
              </a:ext>
            </a:extLst>
          </p:cNvPr>
          <p:cNvSpPr txBox="1"/>
          <p:nvPr/>
        </p:nvSpPr>
        <p:spPr>
          <a:xfrm>
            <a:off x="1254339" y="3526301"/>
            <a:ext cx="1989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-apple-system"/>
              </a:rPr>
              <a:t>Fondue</a:t>
            </a:r>
            <a:endParaRPr kumimoji="1" lang="ja-JP" altLang="en-US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57CC53AA-1C19-24BF-81F6-435934DB8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076771"/>
            <a:ext cx="1885658" cy="14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64868B0-AEBA-9860-199C-5E36A7B11D69}"/>
              </a:ext>
            </a:extLst>
          </p:cNvPr>
          <p:cNvSpPr txBox="1"/>
          <p:nvPr/>
        </p:nvSpPr>
        <p:spPr>
          <a:xfrm>
            <a:off x="7222214" y="4475695"/>
            <a:ext cx="171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0">
                <a:solidFill>
                  <a:schemeClr val="bg1"/>
                </a:solidFill>
                <a:effectLst/>
                <a:latin typeface="-apple-system"/>
              </a:rPr>
              <a:t>Bündnerfleisch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1" name="AutoShape 8" descr="タップして全画面表示を有効化または終了">
            <a:extLst>
              <a:ext uri="{FF2B5EF4-FFF2-40B4-BE49-F238E27FC236}">
                <a16:creationId xmlns:a16="http://schemas.microsoft.com/office/drawing/2014/main" id="{5D52AEEF-111E-002C-BF32-620EF01245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3593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A130B13-015A-18CA-EFC1-960E07A49D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9292" y="2960349"/>
            <a:ext cx="2141107" cy="14265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F1CA096-7CEE-A595-0A0E-BCE1A1E824CA}"/>
              </a:ext>
            </a:extLst>
          </p:cNvPr>
          <p:cNvSpPr txBox="1"/>
          <p:nvPr/>
        </p:nvSpPr>
        <p:spPr>
          <a:xfrm>
            <a:off x="5208750" y="4378894"/>
            <a:ext cx="166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Polenta</a:t>
            </a:r>
            <a:endParaRPr kumimoji="1" lang="ja-JP" altLang="en-US" b="1"/>
          </a:p>
        </p:txBody>
      </p:sp>
      <p:sp>
        <p:nvSpPr>
          <p:cNvPr id="15" name="フローチャート: 結合子 14">
            <a:extLst>
              <a:ext uri="{FF2B5EF4-FFF2-40B4-BE49-F238E27FC236}">
                <a16:creationId xmlns:a16="http://schemas.microsoft.com/office/drawing/2014/main" id="{39319D4F-9C5D-3DC5-3248-407187E8C412}"/>
              </a:ext>
            </a:extLst>
          </p:cNvPr>
          <p:cNvSpPr/>
          <p:nvPr/>
        </p:nvSpPr>
        <p:spPr>
          <a:xfrm>
            <a:off x="5230517" y="3012585"/>
            <a:ext cx="318655" cy="304800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フローチャート: 結合子 15">
            <a:extLst>
              <a:ext uri="{FF2B5EF4-FFF2-40B4-BE49-F238E27FC236}">
                <a16:creationId xmlns:a16="http://schemas.microsoft.com/office/drawing/2014/main" id="{6DF6F5B3-FBD2-20CA-2200-C3A4F5FAE949}"/>
              </a:ext>
            </a:extLst>
          </p:cNvPr>
          <p:cNvSpPr/>
          <p:nvPr/>
        </p:nvSpPr>
        <p:spPr>
          <a:xfrm>
            <a:off x="7671515" y="3164985"/>
            <a:ext cx="318655" cy="304800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7" name="フローチャート: 結合子 16">
            <a:extLst>
              <a:ext uri="{FF2B5EF4-FFF2-40B4-BE49-F238E27FC236}">
                <a16:creationId xmlns:a16="http://schemas.microsoft.com/office/drawing/2014/main" id="{CDB385B8-285C-32C7-F8CA-1E0195DA7A70}"/>
              </a:ext>
            </a:extLst>
          </p:cNvPr>
          <p:cNvSpPr/>
          <p:nvPr/>
        </p:nvSpPr>
        <p:spPr>
          <a:xfrm>
            <a:off x="3878934" y="871742"/>
            <a:ext cx="318655" cy="304800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8" name="フローチャート: 結合子 17">
            <a:extLst>
              <a:ext uri="{FF2B5EF4-FFF2-40B4-BE49-F238E27FC236}">
                <a16:creationId xmlns:a16="http://schemas.microsoft.com/office/drawing/2014/main" id="{1829D7FC-1F47-EDE1-CEDA-7755D300CD91}"/>
              </a:ext>
            </a:extLst>
          </p:cNvPr>
          <p:cNvSpPr/>
          <p:nvPr/>
        </p:nvSpPr>
        <p:spPr>
          <a:xfrm>
            <a:off x="1684083" y="2455433"/>
            <a:ext cx="269408" cy="249472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76C59B0-880D-DA01-6C70-6AC367CD2FFE}"/>
              </a:ext>
            </a:extLst>
          </p:cNvPr>
          <p:cNvSpPr txBox="1"/>
          <p:nvPr/>
        </p:nvSpPr>
        <p:spPr>
          <a:xfrm>
            <a:off x="9508882" y="351177"/>
            <a:ext cx="3053305" cy="2255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b="1" dirty="0">
                <a:solidFill>
                  <a:schemeClr val="bg1"/>
                </a:solidFill>
                <a:latin typeface="Bell MT" panose="02020503060305020303" pitchFamily="18" charset="0"/>
              </a:rPr>
              <a:t>German area</a:t>
            </a:r>
          </a:p>
          <a:p>
            <a:pPr>
              <a:lnSpc>
                <a:spcPct val="150000"/>
              </a:lnSpc>
            </a:pPr>
            <a:r>
              <a:rPr lang="en-US" altLang="ja-JP" sz="2400" b="1" dirty="0">
                <a:solidFill>
                  <a:schemeClr val="bg1"/>
                </a:solidFill>
                <a:latin typeface="Bell MT" panose="02020503060305020303" pitchFamily="18" charset="0"/>
              </a:rPr>
              <a:t>French area</a:t>
            </a:r>
          </a:p>
          <a:p>
            <a:pPr>
              <a:lnSpc>
                <a:spcPct val="150000"/>
              </a:lnSpc>
            </a:pPr>
            <a:r>
              <a:rPr kumimoji="1" lang="en-US" altLang="ja-JP" sz="2400" b="1" dirty="0">
                <a:solidFill>
                  <a:schemeClr val="bg1"/>
                </a:solidFill>
                <a:latin typeface="Bell MT" panose="02020503060305020303" pitchFamily="18" charset="0"/>
              </a:rPr>
              <a:t>Italian area</a:t>
            </a:r>
          </a:p>
          <a:p>
            <a:pPr>
              <a:lnSpc>
                <a:spcPct val="150000"/>
              </a:lnSpc>
            </a:pPr>
            <a:r>
              <a:rPr kumimoji="1" lang="en-US" altLang="ja-JP" sz="2400" b="1" dirty="0">
                <a:solidFill>
                  <a:schemeClr val="bg1"/>
                </a:solidFill>
                <a:latin typeface="Bell MT" panose="02020503060305020303" pitchFamily="18" charset="0"/>
              </a:rPr>
              <a:t>Romansh area</a:t>
            </a:r>
            <a:endParaRPr kumimoji="1" lang="ja-JP" altLang="en-US" sz="2400" b="1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52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黒板 イラスト作成 | 無料オンラインフリーソフト">
            <a:extLst>
              <a:ext uri="{FF2B5EF4-FFF2-40B4-BE49-F238E27FC236}">
                <a16:creationId xmlns:a16="http://schemas.microsoft.com/office/drawing/2014/main" id="{89E3C5A5-6BD2-A1AC-8B72-CAE218943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10"/>
            <a:ext cx="12207876" cy="686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スーツを着ている男性のイラスト&#10;&#10;自動的に生成された説明">
            <a:extLst>
              <a:ext uri="{FF2B5EF4-FFF2-40B4-BE49-F238E27FC236}">
                <a16:creationId xmlns:a16="http://schemas.microsoft.com/office/drawing/2014/main" id="{4A52C4B9-B715-A90E-3075-B90A02855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67" y="4878207"/>
            <a:ext cx="1836304" cy="199765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F677FFF-9369-AB15-BB03-1898C072A17D}"/>
              </a:ext>
            </a:extLst>
          </p:cNvPr>
          <p:cNvSpPr txBox="1"/>
          <p:nvPr/>
        </p:nvSpPr>
        <p:spPr>
          <a:xfrm>
            <a:off x="1617230" y="2025263"/>
            <a:ext cx="9551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i="0">
                <a:solidFill>
                  <a:schemeClr val="bg1"/>
                </a:solidFill>
                <a:effectLst/>
                <a:latin typeface="Bell MT" panose="02020503060305020303" pitchFamily="18" charset="0"/>
              </a:rPr>
              <a:t>・</a:t>
            </a:r>
            <a:r>
              <a:rPr lang="en-US" altLang="ja-JP" sz="3600" b="1" i="0" dirty="0">
                <a:solidFill>
                  <a:schemeClr val="bg1"/>
                </a:solidFill>
                <a:effectLst/>
                <a:latin typeface="Bell MT" panose="02020503060305020303" pitchFamily="18" charset="0"/>
              </a:rPr>
              <a:t>The culture of Switzerland is heavily influenced by the cultures of neighboring nations</a:t>
            </a:r>
            <a:endParaRPr kumimoji="1" lang="ja-JP" altLang="en-US" sz="360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5805BCC-BBBA-6C1E-26FA-EC47B0CC80C3}"/>
              </a:ext>
            </a:extLst>
          </p:cNvPr>
          <p:cNvSpPr txBox="1"/>
          <p:nvPr/>
        </p:nvSpPr>
        <p:spPr>
          <a:xfrm>
            <a:off x="897222" y="926645"/>
            <a:ext cx="71013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i="0" dirty="0">
                <a:solidFill>
                  <a:schemeClr val="bg1"/>
                </a:solidFill>
                <a:effectLst/>
                <a:latin typeface="Bell MT" panose="02020503060305020303" pitchFamily="18" charset="0"/>
              </a:rPr>
              <a:t>The Culture Of Switzerland</a:t>
            </a:r>
          </a:p>
          <a:p>
            <a:endParaRPr kumimoji="1" lang="ja-JP" altLang="en-US">
              <a:latin typeface="Bell MT" panose="02020503060305020303" pitchFamily="18" charset="0"/>
            </a:endParaRPr>
          </a:p>
        </p:txBody>
      </p:sp>
      <p:pic>
        <p:nvPicPr>
          <p:cNvPr id="9218" name="Picture 2" descr="ソース画像を表示">
            <a:extLst>
              <a:ext uri="{FF2B5EF4-FFF2-40B4-BE49-F238E27FC236}">
                <a16:creationId xmlns:a16="http://schemas.microsoft.com/office/drawing/2014/main" id="{E24AB258-DCEB-A71F-4B43-1EC1D1EA1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863" y="3779589"/>
            <a:ext cx="4703618" cy="246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フローチャート: 結合子 5">
            <a:extLst>
              <a:ext uri="{FF2B5EF4-FFF2-40B4-BE49-F238E27FC236}">
                <a16:creationId xmlns:a16="http://schemas.microsoft.com/office/drawing/2014/main" id="{B334DDCE-78AC-1EB7-81D4-84FE5655D7B0}"/>
              </a:ext>
            </a:extLst>
          </p:cNvPr>
          <p:cNvSpPr/>
          <p:nvPr/>
        </p:nvSpPr>
        <p:spPr>
          <a:xfrm>
            <a:off x="6392935" y="3863092"/>
            <a:ext cx="318655" cy="304800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フローチャート: 結合子 6">
            <a:extLst>
              <a:ext uri="{FF2B5EF4-FFF2-40B4-BE49-F238E27FC236}">
                <a16:creationId xmlns:a16="http://schemas.microsoft.com/office/drawing/2014/main" id="{B93F6C27-48E0-D1B4-0A15-FCBCD79AAC24}"/>
              </a:ext>
            </a:extLst>
          </p:cNvPr>
          <p:cNvSpPr/>
          <p:nvPr/>
        </p:nvSpPr>
        <p:spPr>
          <a:xfrm>
            <a:off x="10531980" y="3863092"/>
            <a:ext cx="318655" cy="303603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F2ADE71E-CC87-5864-A523-EFF8ACF53F72}"/>
              </a:ext>
            </a:extLst>
          </p:cNvPr>
          <p:cNvSpPr/>
          <p:nvPr/>
        </p:nvSpPr>
        <p:spPr>
          <a:xfrm>
            <a:off x="953150" y="3779589"/>
            <a:ext cx="955315" cy="792035"/>
          </a:xfrm>
          <a:prstGeom prst="righ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193FD4D-DE09-286E-CC27-F7250637AC91}"/>
              </a:ext>
            </a:extLst>
          </p:cNvPr>
          <p:cNvSpPr txBox="1"/>
          <p:nvPr/>
        </p:nvSpPr>
        <p:spPr>
          <a:xfrm>
            <a:off x="2149044" y="3863092"/>
            <a:ext cx="3791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>
                <a:solidFill>
                  <a:schemeClr val="bg1"/>
                </a:solidFill>
                <a:latin typeface="Bell MT" panose="02020503060305020303" pitchFamily="18" charset="0"/>
              </a:rPr>
              <a:t>Very acceptable to new things</a:t>
            </a:r>
            <a:endParaRPr kumimoji="1" lang="ja-JP" altLang="en-US" sz="3600" b="1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2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</Words>
  <Application>Microsoft Macintosh PowerPoint</Application>
  <PresentationFormat>ワイド画面</PresentationFormat>
  <Paragraphs>60</Paragraphs>
  <Slides>19</Slides>
  <Notes>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5" baseType="lpstr">
      <vt:lpstr>-apple-system</vt:lpstr>
      <vt:lpstr>游ゴシック</vt:lpstr>
      <vt:lpstr>游ゴシック Light</vt:lpstr>
      <vt:lpstr>Arial</vt:lpstr>
      <vt:lpstr>Bell MT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YAMAMOTO MAMI</dc:creator>
  <cp:lastModifiedBy>YAMAMOTO MAMI</cp:lastModifiedBy>
  <cp:revision>2</cp:revision>
  <dcterms:created xsi:type="dcterms:W3CDTF">2022-10-17T22:43:33Z</dcterms:created>
  <dcterms:modified xsi:type="dcterms:W3CDTF">2022-12-02T19:18:12Z</dcterms:modified>
</cp:coreProperties>
</file>